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83" r:id="rId3"/>
    <p:sldId id="284" r:id="rId4"/>
    <p:sldId id="294" r:id="rId5"/>
    <p:sldId id="273" r:id="rId6"/>
    <p:sldId id="295" r:id="rId7"/>
    <p:sldId id="286" r:id="rId8"/>
    <p:sldId id="291" r:id="rId9"/>
    <p:sldId id="296" r:id="rId10"/>
    <p:sldId id="298" r:id="rId11"/>
    <p:sldId id="282" r:id="rId12"/>
    <p:sldId id="290" r:id="rId13"/>
    <p:sldId id="293" r:id="rId14"/>
    <p:sldId id="288" r:id="rId15"/>
    <p:sldId id="289" r:id="rId16"/>
    <p:sldId id="297" r:id="rId17"/>
    <p:sldId id="263" r:id="rId18"/>
    <p:sldId id="258" r:id="rId19"/>
    <p:sldId id="28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0" autoAdjust="0"/>
  </p:normalViewPr>
  <p:slideViewPr>
    <p:cSldViewPr snapToGrid="0">
      <p:cViewPr varScale="1">
        <p:scale>
          <a:sx n="78" d="100"/>
          <a:sy n="78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A2AF5FFE-13F6-4005-A8DC-3D74F47F0B7A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58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9C94-370D-45C4-AF7B-564A3871EB16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ED6EC-9C13-4B1E-8D74-A2C9DC60E119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CAABD92D-3B6A-410D-B980-87CAE7B9FC00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BA88-B581-4562-AE1C-CC6B3CA69375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F09F7D06-66B6-41C5-8FA5-CD7ACC96B639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B537DD61-F9CE-47F3-ABBD-C06D73839A42}" type="datetime1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1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8AAAE-F7AA-4E6B-A3B7-8B46F12BE03E}" type="datetime1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5152-D11D-4885-9E25-3CF068820E92}" type="datetime1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3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8531568-F3BF-464B-B798-39310419FEFD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725183BF-A09E-4816-914C-73D9D107D447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Dirk Thieme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BA613-CA70-4972-9090-F077F3F0903C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2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fostering-open-collaborative-innovation-for-micro-and-small-technology-based-firms-in-brazil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3" descr="Abstract background of blue mesh and nodes">
            <a:extLst>
              <a:ext uri="{FF2B5EF4-FFF2-40B4-BE49-F238E27FC236}">
                <a16:creationId xmlns:a16="http://schemas.microsoft.com/office/drawing/2014/main" id="{D2907167-5F64-4FD5-B695-3C76990B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The Drive By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6315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E5D-08FF-412F-9FF2-7E90B600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DC6DB-7AFB-477F-BBF4-55E64CEA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Hardware</a:t>
            </a:r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BDDAA5-FDE0-429C-9AA6-F389D9BDD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610" y="2139484"/>
            <a:ext cx="2724180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463CE8-61BA-4E74-8B2A-1A278A547B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4340" y="2650862"/>
            <a:ext cx="3703320" cy="30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9635DF-7B38-4216-AE01-489E511C3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5592" y="2882320"/>
            <a:ext cx="3703320" cy="26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2961C-68AE-4F71-8224-70D118B89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1451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B490E-790B-4FD7-BA40-1B068429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0C94F-DA53-4411-B158-7A8DF84B1122}"/>
              </a:ext>
            </a:extLst>
          </p:cNvPr>
          <p:cNvSpPr txBox="1"/>
          <p:nvPr/>
        </p:nvSpPr>
        <p:spPr>
          <a:xfrm>
            <a:off x="3431865" y="1384222"/>
            <a:ext cx="561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              Light Filtration</a:t>
            </a:r>
          </a:p>
        </p:txBody>
      </p:sp>
    </p:spTree>
    <p:extLst>
      <p:ext uri="{BB962C8B-B14F-4D97-AF65-F5344CB8AC3E}">
        <p14:creationId xmlns:p14="http://schemas.microsoft.com/office/powerpoint/2010/main" val="347996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1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2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4103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F2D2B3-3677-458F-9F5A-0F54F8E9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1168" y="625683"/>
            <a:ext cx="5653243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CFCBD-CD19-46CD-B946-2650AB567074}"/>
              </a:ext>
            </a:extLst>
          </p:cNvPr>
          <p:cNvSpPr txBox="1"/>
          <p:nvPr/>
        </p:nvSpPr>
        <p:spPr>
          <a:xfrm>
            <a:off x="757084" y="4817806"/>
            <a:ext cx="362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35957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Seven Segment Update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F0FDB7-39F0-40C5-9C46-F2F24B16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590435"/>
            <a:ext cx="6846363" cy="352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3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9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3" name="Rectangle 20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" name="Rectangle 20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Software</a:t>
            </a:r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Phototransistor Test</a:t>
            </a:r>
          </a:p>
        </p:txBody>
      </p:sp>
      <p:pic>
        <p:nvPicPr>
          <p:cNvPr id="6" name="IMG_2008">
            <a:hlinkClick r:id="" action="ppaction://media"/>
            <a:extLst>
              <a:ext uri="{FF2B5EF4-FFF2-40B4-BE49-F238E27FC236}">
                <a16:creationId xmlns:a16="http://schemas.microsoft.com/office/drawing/2014/main" id="{6685256B-FCD4-4C95-BAFC-60B11DA91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C7158EF-3CE8-4E88-9AA8-8EABB1770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7358" y="2139484"/>
            <a:ext cx="5462016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34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Frequency Counter pt. 1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58F202C-FA4B-46C0-BD79-357DB295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6049" y="625683"/>
            <a:ext cx="49234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1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Frequency Counter pt. 2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D936D3E-18C5-44C7-9FDD-BD7B63F5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684572"/>
            <a:ext cx="6846363" cy="333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7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95B48-ADF3-43A9-89CC-39DB525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5EFA5F6-77E6-44F1-BFB6-E5F431B5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Frequency Counter pt. 3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F1CB84-4D8A-4B5C-B05A-35B0B04C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325138"/>
            <a:ext cx="6846363" cy="405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C6BA8-7CB6-4C4C-827C-5F25894C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6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Dirk Thieme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219ADB-AA86-4956-8A4F-EDDE40A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7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CEBED-B962-46A7-8645-B0BFB7E3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Gantt Chart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1300D-8A58-458D-A3CD-DB0C465B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42" y="2139484"/>
            <a:ext cx="9819516" cy="409651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7FE994-D9CB-4011-A134-B01F3973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50AAC4-8D4C-4073-82E6-0D89964B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0C3EA-A82E-4F74-9074-90314E9F0277}"/>
              </a:ext>
            </a:extLst>
          </p:cNvPr>
          <p:cNvSpPr/>
          <p:nvPr/>
        </p:nvSpPr>
        <p:spPr>
          <a:xfrm>
            <a:off x="5810865" y="2356799"/>
            <a:ext cx="285135" cy="3863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C011-62E6-44EE-836D-F14EA8703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Overall Budget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77FE9-64BC-4551-8BDE-929D8A04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5" y="2139484"/>
            <a:ext cx="8505290" cy="40965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A299-D6BA-4D5F-A893-9DE4D165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EA96-734D-41BD-A278-06631680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261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BE9A49-F815-4265-B221-5741E4D7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Labor Hours and Material costs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B83944-7264-4FE1-958B-54634FA8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301129"/>
            <a:ext cx="5596128" cy="377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072A34-94C1-4BD6-B63D-6C5A1EB8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3185891"/>
            <a:ext cx="5596128" cy="200369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35C84-26AD-410E-94A5-530F0C12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C1490-ACAC-4CE0-80E1-5D3BD8B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09D7D-8D1A-4C31-9239-0F84FFBD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Project Description &amp; Objectives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75623C-995B-4FDE-A17E-7365E1A10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Using a BASYS board, H bridge board and sensors to make a rover move along a metallic path and identify friendlies and hostiles along its path while also shooting the enemies by firing rubber bands at them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00A47B-AA7F-423B-BFA3-49085EF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9584"/>
          <a:stretch/>
        </p:blipFill>
        <p:spPr>
          <a:xfrm>
            <a:off x="7923523" y="630936"/>
            <a:ext cx="3610239" cy="54955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F1066-EC65-4F3D-8FE8-0CA7C5AC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Mohammed Ansari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158B8-F9FF-4D51-A373-14307776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49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C1B4B951-0114-4B38-924F-4025F20E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884" r="1176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E6717-721B-49FB-8D1F-59F2F5373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02332-FD90-4584-B9DA-7B2991C45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28004" cy="1711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Software Manager: Dirk Thieme</a:t>
            </a:r>
          </a:p>
          <a:p>
            <a:r>
              <a:rPr lang="en-US" sz="2000" dirty="0"/>
              <a:t>Hardware Manager: Erik Manis</a:t>
            </a:r>
          </a:p>
          <a:p>
            <a:r>
              <a:rPr lang="en-US" sz="2000" dirty="0"/>
              <a:t>Project Controller: Mohammed Ansari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F8159-B784-471B-A47A-4B8799D711BF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by Unknown author is licensed under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C40FF-8CF1-43A4-99A2-821E9EA9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0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esla rival XPeng P7 gets significant self-driving software updates">
            <a:extLst>
              <a:ext uri="{FF2B5EF4-FFF2-40B4-BE49-F238E27FC236}">
                <a16:creationId xmlns:a16="http://schemas.microsoft.com/office/drawing/2014/main" id="{9AA4B0ED-06C2-473D-919B-90EF0B808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8" r="-2" b="4333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Lowdown: The Army's 'New' M-1A2C Abrams Tank Is Coming. | The National  Interest">
            <a:extLst>
              <a:ext uri="{FF2B5EF4-FFF2-40B4-BE49-F238E27FC236}">
                <a16:creationId xmlns:a16="http://schemas.microsoft.com/office/drawing/2014/main" id="{6D37181B-D5F4-4B31-9471-45A6CBDC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7" r="-1" b="-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A8A77-3D5C-4128-8B2B-79B94B6C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/>
              <a:t>Project Opportunity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A0E2C-F05D-40DD-B158-987C83D8D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Military use : The rover’s capability could be enhanced to rival that of a military tank by improving the armor and the weapon placed on top of it</a:t>
            </a:r>
          </a:p>
          <a:p>
            <a:r>
              <a:rPr lang="en-US" sz="1800"/>
              <a:t>Self driving : The rover’s IR sensor could be replaced with other sensors that could track the path a self driving car would have to go on. The phototransistors could also be replaced with something that would detect other stuff that is close to the vehicle</a:t>
            </a:r>
          </a:p>
          <a:p>
            <a:endParaRPr lang="en-US" sz="1800"/>
          </a:p>
          <a:p>
            <a:endParaRPr lang="en-US" sz="1800"/>
          </a:p>
          <a:p>
            <a:pPr lvl="7"/>
            <a:endParaRPr lang="en-US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6F35E-3464-40B1-9ADD-8CC3CEE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algn="r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F2C5-A1C5-4698-8F8C-30ACEF1C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11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4216-6F3C-41B3-B2FF-41CF3E4A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   |      HW-201 IR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312DF-1F7C-4E54-921E-4E9C243B0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6022651" cy="3694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consists of an IR emitter which emits the signal and an IR receiver which detects the reflected signal</a:t>
            </a:r>
          </a:p>
          <a:p>
            <a:r>
              <a:rPr lang="en-US" dirty="0"/>
              <a:t>The IR receiver has a range from 2cm to 30 cm and is adjustable with a potentiometer</a:t>
            </a:r>
          </a:p>
          <a:p>
            <a:r>
              <a:rPr lang="en-US" dirty="0"/>
              <a:t>It has a 35-degree Detection Angle </a:t>
            </a:r>
          </a:p>
          <a:p>
            <a:r>
              <a:rPr lang="en-US" dirty="0"/>
              <a:t>It operates at a DC voltage range of 3.3V – 5V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EA1AB-A0DC-4AEC-AB4F-0C0C12CC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Mohammed Ansari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07B9C-8E9B-4F5C-B8AF-00AF9E71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C3A38C1-5178-42CA-AD60-C9AAD990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95" y="2378205"/>
            <a:ext cx="4737969" cy="31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3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Freeform: Shape 1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0" name="Freeform: Shape 1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630BE-B2CD-4315-B187-0E55B8DE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Hardware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20220309_113847 (1)">
            <a:hlinkClick r:id="" action="ppaction://media"/>
            <a:extLst>
              <a:ext uri="{FF2B5EF4-FFF2-40B4-BE49-F238E27FC236}">
                <a16:creationId xmlns:a16="http://schemas.microsoft.com/office/drawing/2014/main" id="{DF295166-8E20-4336-9EE8-D693200BEF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6543" y="121091"/>
            <a:ext cx="3650115" cy="64890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ABAFFD-EC79-41CB-BF61-6F44AE15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8374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Mohammed Ansari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B3EC-23F6-42E4-8F67-EF353FC2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665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8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39F4-7CFB-4097-B79C-DF107004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Hardware	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E5865-2565-409A-B073-8BD2CE14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6V Actuator </a:t>
            </a:r>
          </a:p>
          <a:p>
            <a:endParaRPr lang="en-US" sz="1700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C33068-22BC-44E4-A497-346C4E9B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1347" y="841248"/>
            <a:ext cx="5961681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F3236-BD15-4E30-81E2-3791B6EA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1184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29C10-DCB9-4FCD-91E5-DC30D2D6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82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Hardware	</a:t>
            </a: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6V Actuator</a:t>
            </a:r>
          </a:p>
        </p:txBody>
      </p:sp>
      <p:pic>
        <p:nvPicPr>
          <p:cNvPr id="7" name="20220308_140541 (1)">
            <a:hlinkClick r:id="" action="ppaction://media"/>
            <a:extLst>
              <a:ext uri="{FF2B5EF4-FFF2-40B4-BE49-F238E27FC236}">
                <a16:creationId xmlns:a16="http://schemas.microsoft.com/office/drawing/2014/main" id="{E94B264F-14A6-4C07-BAF3-D55A414A9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1492" y="2139484"/>
            <a:ext cx="2304287" cy="4096512"/>
          </a:xfrm>
          <a:prstGeom prst="rect">
            <a:avLst/>
          </a:prstGeom>
        </p:spPr>
      </p:pic>
      <p:pic>
        <p:nvPicPr>
          <p:cNvPr id="3" name="20220308_140951_001 (1)">
            <a:hlinkClick r:id="" action="ppaction://media"/>
            <a:extLst>
              <a:ext uri="{FF2B5EF4-FFF2-40B4-BE49-F238E27FC236}">
                <a16:creationId xmlns:a16="http://schemas.microsoft.com/office/drawing/2014/main" id="{DCCA8111-0A09-4E15-B08C-CD999EAF0C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56222" y="2139484"/>
            <a:ext cx="2304287" cy="40965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1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" name="Rectangle 2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E1F6-91CB-4F04-B047-611DCEB6E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Project Sketch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AA4B8C1D-2CF5-4754-BE27-6B42B0026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3D Models for the rubber band gun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7391304-67C1-4655-842E-2B5C13866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144" y="2729397"/>
            <a:ext cx="4994787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C7C32-F646-4CEE-B7FD-E2A6F7EB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924866"/>
            <a:ext cx="5523082" cy="309292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66967-9B9D-423C-A30D-6F101D40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Erik Manis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4355-B279-4961-8994-9BD952F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916AE-BC7B-4BF7-9CCB-C33AF7B86464}"/>
              </a:ext>
            </a:extLst>
          </p:cNvPr>
          <p:cNvSpPr txBox="1"/>
          <p:nvPr/>
        </p:nvSpPr>
        <p:spPr>
          <a:xfrm flipH="1">
            <a:off x="10241771" y="3696929"/>
            <a:ext cx="87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87D72-FC10-40B5-8D0E-EF5182C795BC}"/>
              </a:ext>
            </a:extLst>
          </p:cNvPr>
          <p:cNvSpPr txBox="1"/>
          <p:nvPr/>
        </p:nvSpPr>
        <p:spPr>
          <a:xfrm>
            <a:off x="9245271" y="5102942"/>
            <a:ext cx="97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Trigger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F583-A84E-4E2E-9D8E-E1D63594119F}"/>
              </a:ext>
            </a:extLst>
          </p:cNvPr>
          <p:cNvSpPr txBox="1"/>
          <p:nvPr/>
        </p:nvSpPr>
        <p:spPr>
          <a:xfrm>
            <a:off x="7246374" y="4660490"/>
            <a:ext cx="107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8359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13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Rectangle 14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8" name="Rectangle 142">
            <a:extLst>
              <a:ext uri="{FF2B5EF4-FFF2-40B4-BE49-F238E27FC236}">
                <a16:creationId xmlns:a16="http://schemas.microsoft.com/office/drawing/2014/main" id="{CA57513D-822C-4FE7-A978-1529AA80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1E78C-D47B-4B0C-932F-021130C6D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3" y="1144769"/>
            <a:ext cx="3340962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Project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9FFE-F632-4871-8B7F-4B2C29C5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1" y="4403176"/>
            <a:ext cx="3340963" cy="16184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100"/>
              <a:t>Rover Chassis  </a:t>
            </a:r>
          </a:p>
        </p:txBody>
      </p:sp>
      <p:sp>
        <p:nvSpPr>
          <p:cNvPr id="2059" name="Rectangle 14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6405A4-7047-4A89-9D3C-EBF3BBDC4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7" r="11210" b="3"/>
          <a:stretch/>
        </p:blipFill>
        <p:spPr bwMode="auto">
          <a:xfrm>
            <a:off x="4197088" y="-8"/>
            <a:ext cx="4301214" cy="413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B20303E-FDAE-4542-9C00-39EC07431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5" t="-1212" r="10948" b="1212"/>
          <a:stretch/>
        </p:blipFill>
        <p:spPr bwMode="auto">
          <a:xfrm>
            <a:off x="8606609" y="-29489"/>
            <a:ext cx="3585399" cy="320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ectangle 14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2" y="4177748"/>
            <a:ext cx="332539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3CF1B1-9422-4D71-98DF-D752B27F8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9" b="1189"/>
          <a:stretch/>
        </p:blipFill>
        <p:spPr bwMode="auto">
          <a:xfrm>
            <a:off x="4197088" y="4233471"/>
            <a:ext cx="4301214" cy="262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90EAC-A667-4061-87F9-29CBFC91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0402" y="6356350"/>
            <a:ext cx="3434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Erik Manis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E1286AF-48F7-4E40-B09E-071C6D0AE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0" r="14790" b="-3"/>
          <a:stretch/>
        </p:blipFill>
        <p:spPr bwMode="auto">
          <a:xfrm>
            <a:off x="8606609" y="3310128"/>
            <a:ext cx="3585399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63C1F-02E3-4A6B-A7BA-4CDCEAAD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962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3345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1C2031"/>
      </a:dk2>
      <a:lt2>
        <a:srgbClr val="F3F0F0"/>
      </a:lt2>
      <a:accent1>
        <a:srgbClr val="3AB3AC"/>
      </a:accent1>
      <a:accent2>
        <a:srgbClr val="3189BB"/>
      </a:accent2>
      <a:accent3>
        <a:srgbClr val="4362CD"/>
      </a:accent3>
      <a:accent4>
        <a:srgbClr val="5238BD"/>
      </a:accent4>
      <a:accent5>
        <a:srgbClr val="9743CD"/>
      </a:accent5>
      <a:accent6>
        <a:srgbClr val="BB31B7"/>
      </a:accent6>
      <a:hlink>
        <a:srgbClr val="BF3F4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</TotalTime>
  <Words>348</Words>
  <Application>Microsoft Office PowerPoint</Application>
  <PresentationFormat>Widescreen</PresentationFormat>
  <Paragraphs>95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Calibri</vt:lpstr>
      <vt:lpstr>AccentBoxVTI</vt:lpstr>
      <vt:lpstr>The Drive By Project</vt:lpstr>
      <vt:lpstr>The Project Description &amp; Objectives</vt:lpstr>
      <vt:lpstr>Project Opportunity </vt:lpstr>
      <vt:lpstr>Hardware    |      HW-201 IR Sensor</vt:lpstr>
      <vt:lpstr>Hardware</vt:lpstr>
      <vt:lpstr>Hardware </vt:lpstr>
      <vt:lpstr>Hardware </vt:lpstr>
      <vt:lpstr>Project Sketch</vt:lpstr>
      <vt:lpstr>Project sketch</vt:lpstr>
      <vt:lpstr>Hardware</vt:lpstr>
      <vt:lpstr>Software</vt:lpstr>
      <vt:lpstr>Software</vt:lpstr>
      <vt:lpstr>Software</vt:lpstr>
      <vt:lpstr>Software</vt:lpstr>
      <vt:lpstr>Software</vt:lpstr>
      <vt:lpstr>Software</vt:lpstr>
      <vt:lpstr>Gantt Chart</vt:lpstr>
      <vt:lpstr>Overall Budget</vt:lpstr>
      <vt:lpstr>Labor Hours and Material costs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</dc:title>
  <dc:creator>Manis, Erik</dc:creator>
  <cp:lastModifiedBy>Mohammed Ansari</cp:lastModifiedBy>
  <cp:revision>34</cp:revision>
  <dcterms:created xsi:type="dcterms:W3CDTF">2022-02-02T17:20:00Z</dcterms:created>
  <dcterms:modified xsi:type="dcterms:W3CDTF">2022-03-23T17:32:50Z</dcterms:modified>
</cp:coreProperties>
</file>